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273" r:id="rId3"/>
    <p:sldId id="274" r:id="rId4"/>
    <p:sldId id="275" r:id="rId5"/>
    <p:sldId id="276" r:id="rId6"/>
    <p:sldId id="277" r:id="rId7"/>
    <p:sldId id="260" r:id="rId8"/>
    <p:sldId id="278" r:id="rId9"/>
    <p:sldId id="261" r:id="rId10"/>
    <p:sldId id="279" r:id="rId11"/>
    <p:sldId id="267" r:id="rId12"/>
    <p:sldId id="265" r:id="rId13"/>
    <p:sldId id="266" r:id="rId14"/>
    <p:sldId id="268" r:id="rId15"/>
    <p:sldId id="280" r:id="rId16"/>
    <p:sldId id="263" r:id="rId17"/>
    <p:sldId id="271" r:id="rId18"/>
    <p:sldId id="269" r:id="rId19"/>
    <p:sldId id="270" r:id="rId20"/>
    <p:sldId id="264" r:id="rId21"/>
    <p:sldId id="281"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034"/>
    <a:srgbClr val="0000FF"/>
    <a:srgbClr val="FF0000"/>
    <a:srgbClr val="3333FF"/>
    <a:srgbClr val="000000"/>
    <a:srgbClr val="335ED3"/>
    <a:srgbClr val="BEBEBE"/>
    <a:srgbClr val="33CC33"/>
    <a:srgbClr val="008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61" autoAdjust="0"/>
  </p:normalViewPr>
  <p:slideViewPr>
    <p:cSldViewPr>
      <p:cViewPr varScale="1">
        <p:scale>
          <a:sx n="78" d="100"/>
          <a:sy n="78" d="100"/>
        </p:scale>
        <p:origin x="-1944"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FBB7CAA-C2A6-9743-9D05-6802D73F239A}" type="datetime1">
              <a:rPr lang="en-US" altLang="en-US" smtClean="0"/>
              <a:t>11/19/14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E78DD6-8A4B-4EFD-ABEF-3ADAC6699686}" type="slidenum">
              <a:rPr lang="en-US" altLang="en-US"/>
              <a:pPr/>
              <a:t>‹#›</a:t>
            </a:fld>
            <a:endParaRPr lang="en-US" altLang="en-US"/>
          </a:p>
        </p:txBody>
      </p:sp>
    </p:spTree>
    <p:extLst>
      <p:ext uri="{BB962C8B-B14F-4D97-AF65-F5344CB8AC3E}">
        <p14:creationId xmlns:p14="http://schemas.microsoft.com/office/powerpoint/2010/main" val="3069400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564A84-B112-C44D-B785-C73F6FD8703D}" type="datetime1">
              <a:rPr lang="en-US" altLang="en-US" smtClean="0"/>
              <a:t>11/19/14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D79F1F-D63A-4E05-8FDF-01DA035031CB}" type="slidenum">
              <a:rPr lang="en-US" altLang="en-US"/>
              <a:pPr/>
              <a:t>‹#›</a:t>
            </a:fld>
            <a:endParaRPr lang="en-US" altLang="en-US"/>
          </a:p>
        </p:txBody>
      </p:sp>
    </p:spTree>
    <p:extLst>
      <p:ext uri="{BB962C8B-B14F-4D97-AF65-F5344CB8AC3E}">
        <p14:creationId xmlns:p14="http://schemas.microsoft.com/office/powerpoint/2010/main" val="533588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a:t>
            </a:fld>
            <a:endParaRPr lang="en-US" altLang="en-US"/>
          </a:p>
        </p:txBody>
      </p:sp>
    </p:spTree>
    <p:extLst>
      <p:ext uri="{BB962C8B-B14F-4D97-AF65-F5344CB8AC3E}">
        <p14:creationId xmlns:p14="http://schemas.microsoft.com/office/powerpoint/2010/main" val="192935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17</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18</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19</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20</a:t>
            </a:fld>
            <a:endParaRPr lang="en-US" altLang="en-US"/>
          </a:p>
        </p:txBody>
      </p:sp>
    </p:spTree>
    <p:extLst>
      <p:ext uri="{BB962C8B-B14F-4D97-AF65-F5344CB8AC3E}">
        <p14:creationId xmlns:p14="http://schemas.microsoft.com/office/powerpoint/2010/main" val="23729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3</a:t>
            </a:fld>
            <a:endParaRPr lang="en-US" altLang="en-US"/>
          </a:p>
        </p:txBody>
      </p:sp>
    </p:spTree>
    <p:extLst>
      <p:ext uri="{BB962C8B-B14F-4D97-AF65-F5344CB8AC3E}">
        <p14:creationId xmlns:p14="http://schemas.microsoft.com/office/powerpoint/2010/main" val="309265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Investigate</a:t>
            </a:r>
            <a:r>
              <a:rPr lang="en-US" baseline="0" dirty="0" smtClean="0"/>
              <a:t> the role of homemade cooking through reference searches and user study</a:t>
            </a:r>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4</a:t>
            </a:fld>
            <a:endParaRPr lang="en-US" altLang="en-US"/>
          </a:p>
        </p:txBody>
      </p:sp>
    </p:spTree>
    <p:extLst>
      <p:ext uri="{BB962C8B-B14F-4D97-AF65-F5344CB8AC3E}">
        <p14:creationId xmlns:p14="http://schemas.microsoft.com/office/powerpoint/2010/main" val="4036683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miriam</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11</a:t>
            </a:fld>
            <a:endParaRPr lang="en-US" altLang="en-US"/>
          </a:p>
        </p:txBody>
      </p:sp>
    </p:spTree>
    <p:extLst>
      <p:ext uri="{BB962C8B-B14F-4D97-AF65-F5344CB8AC3E}">
        <p14:creationId xmlns:p14="http://schemas.microsoft.com/office/powerpoint/2010/main" val="283596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12</a:t>
            </a:fld>
            <a:endParaRPr lang="en-US" altLang="en-US"/>
          </a:p>
        </p:txBody>
      </p:sp>
    </p:spTree>
    <p:extLst>
      <p:ext uri="{BB962C8B-B14F-4D97-AF65-F5344CB8AC3E}">
        <p14:creationId xmlns:p14="http://schemas.microsoft.com/office/powerpoint/2010/main" val="255924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on key observations (for myself during </a:t>
            </a:r>
            <a:r>
              <a:rPr lang="en-US" dirty="0" err="1" smtClean="0"/>
              <a:t>preso</a:t>
            </a:r>
            <a:r>
              <a:rPr lang="en-US" dirty="0" smtClean="0"/>
              <a:t>):</a:t>
            </a:r>
          </a:p>
          <a:p>
            <a:r>
              <a:rPr lang="en-US" dirty="0" smtClean="0"/>
              <a:t>1) Recipe instructions contained no steps to prepare "prepped" ingredients, nor did estimated prep time account for preparation of these ingredients. (e.g. Baked spaghetti squash, listed as an ingredient, required significant preparation).</a:t>
            </a:r>
          </a:p>
          <a:p>
            <a:r>
              <a:rPr lang="en-US" dirty="0" smtClean="0"/>
              <a:t>2) This suggests subject had to translate the process laid out by the recipe into her own process, implying the process given by the recipe was ineffective ("declarative" vs. "imperative"). This also suggests difficulty in </a:t>
            </a:r>
            <a:r>
              <a:rPr lang="en-US" dirty="0" err="1" smtClean="0"/>
              <a:t>determing</a:t>
            </a:r>
            <a:r>
              <a:rPr lang="en-US" dirty="0" smtClean="0"/>
              <a:t> which step is being executed, and which ingredients are involved in that step. Also, double checked past steps to ensure no mistakes were made (do what she can to correct at current step).</a:t>
            </a:r>
          </a:p>
          <a:p>
            <a:r>
              <a:rPr lang="en-US" dirty="0" smtClean="0"/>
              <a:t>3) Subject had to improvise (determined that any container would suffice to mix liquid/flour mixture with roasted spaghetti squash).</a:t>
            </a:r>
          </a:p>
          <a:p>
            <a:r>
              <a:rPr lang="en-US" dirty="0" smtClean="0"/>
              <a:t>4) -</a:t>
            </a:r>
          </a:p>
          <a:p>
            <a:r>
              <a:rPr lang="en-US" dirty="0" smtClean="0"/>
              <a:t>5) Suggests a desire to minimize cognitive load of learning a new recipe.</a:t>
            </a:r>
          </a:p>
          <a:p>
            <a:r>
              <a:rPr lang="en-US" dirty="0" smtClean="0"/>
              <a:t>6) This suggests significant cognitive processing involved in learning the recipe.</a:t>
            </a:r>
          </a:p>
          <a:p>
            <a:r>
              <a:rPr lang="en-US" dirty="0" smtClean="0"/>
              <a:t>7) Suggests poor instructional design, which can be improved.</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13</a:t>
            </a:fld>
            <a:endParaRPr lang="en-US" altLang="en-US"/>
          </a:p>
        </p:txBody>
      </p:sp>
    </p:spTree>
    <p:extLst>
      <p:ext uri="{BB962C8B-B14F-4D97-AF65-F5344CB8AC3E}">
        <p14:creationId xmlns:p14="http://schemas.microsoft.com/office/powerpoint/2010/main" val="224684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14</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15</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16</a:t>
            </a:fld>
            <a:endParaRPr lang="en-US" altLang="en-US"/>
          </a:p>
        </p:txBody>
      </p:sp>
    </p:spTree>
    <p:extLst>
      <p:ext uri="{BB962C8B-B14F-4D97-AF65-F5344CB8AC3E}">
        <p14:creationId xmlns:p14="http://schemas.microsoft.com/office/powerpoint/2010/main" val="74844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2"/>
          <p:cNvSpPr>
            <a:spLocks noGrp="1" noChangeArrowheads="1"/>
          </p:cNvSpPr>
          <p:nvPr>
            <p:ph type="ctrTitle"/>
          </p:nvPr>
        </p:nvSpPr>
        <p:spPr bwMode="auto">
          <a:xfrm>
            <a:off x="457200" y="1295400"/>
            <a:ext cx="8229600" cy="1565275"/>
          </a:xfrm>
          <a:prstGeom prst="rect">
            <a:avLst/>
          </a:prstGeom>
          <a:noFill/>
          <a:ln w="9525">
            <a:noFill/>
            <a:miter lim="800000"/>
            <a:headEnd/>
            <a:tailEnd/>
          </a:ln>
        </p:spPr>
        <p:txBody>
          <a:bodyPr/>
          <a:lstStyle>
            <a:lvl1pPr>
              <a:lnSpc>
                <a:spcPts val="4000"/>
              </a:lnSpc>
              <a:spcAft>
                <a:spcPts val="300"/>
              </a:spcAft>
              <a:defRPr sz="4000">
                <a:latin typeface="Calibri" pitchFamily="34" charset="0"/>
                <a:cs typeface="Calibri" pitchFamily="34" charset="0"/>
              </a:defRPr>
            </a:lvl1pPr>
          </a:lstStyle>
          <a:p>
            <a:pPr lvl="0"/>
            <a:r>
              <a:rPr lang="en-US" noProof="0" smtClean="0"/>
              <a:t>Click to edit Master title style</a:t>
            </a:r>
            <a:endParaRPr lang="en-US" noProof="0" dirty="0"/>
          </a:p>
        </p:txBody>
      </p:sp>
      <p:sp>
        <p:nvSpPr>
          <p:cNvPr id="17" name="Text Placeholder 13"/>
          <p:cNvSpPr>
            <a:spLocks noGrp="1"/>
          </p:cNvSpPr>
          <p:nvPr>
            <p:ph type="body" sz="quarter" idx="13"/>
          </p:nvPr>
        </p:nvSpPr>
        <p:spPr bwMode="auto">
          <a:xfrm>
            <a:off x="1371600" y="3505200"/>
            <a:ext cx="6400800" cy="1371600"/>
          </a:xfrm>
          <a:prstGeom prst="rect">
            <a:avLst/>
          </a:prstGeom>
          <a:noFill/>
          <a:ln w="9525">
            <a:noFill/>
            <a:miter lim="800000"/>
            <a:headEnd/>
            <a:tailEnd/>
          </a:ln>
        </p:spPr>
        <p:txBody>
          <a:bodyPr anchor="ctr"/>
          <a:lstStyle>
            <a:lvl1pPr algn="ctr">
              <a:buNone/>
              <a:defRPr sz="2800" baseline="0">
                <a:latin typeface="Calibri" pitchFamily="34" charset="0"/>
                <a:cs typeface="Calibri" pitchFamily="34" charset="0"/>
              </a:defRPr>
            </a:lvl1pPr>
            <a:lvl2pPr algn="ctr">
              <a:buNone/>
              <a:defRPr/>
            </a:lvl2pPr>
            <a:lvl3pPr algn="ctr">
              <a:buNone/>
              <a:defRPr/>
            </a:lvl3pPr>
            <a:lvl4pPr algn="ctr">
              <a:buNone/>
              <a:defRPr/>
            </a:lvl4pPr>
            <a:lvl5pPr algn="ctr">
              <a:buNone/>
              <a:defRPr/>
            </a:lvl5pPr>
          </a:lstStyle>
          <a:p>
            <a:pPr lvl="0"/>
            <a:r>
              <a:rPr lang="en-US" noProof="0" smtClean="0"/>
              <a:t>Click to edit Master text styles</a:t>
            </a:r>
          </a:p>
        </p:txBody>
      </p:sp>
    </p:spTree>
    <p:extLst>
      <p:ext uri="{BB962C8B-B14F-4D97-AF65-F5344CB8AC3E}">
        <p14:creationId xmlns:p14="http://schemas.microsoft.com/office/powerpoint/2010/main" val="318312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SzPct val="87000"/>
              <a:defRPr/>
            </a:lvl1pPr>
            <a:lvl2pPr marL="800100" indent="-342900">
              <a:buSzPct val="91000"/>
              <a:defRPr/>
            </a:lvl2pPr>
            <a:lvl3pPr marL="1090613" indent="-290513">
              <a:defRPr/>
            </a:lvl3pPr>
            <a:lvl4pPr marL="1319213" indent="-228600">
              <a:buSzPct val="87000"/>
              <a:defRPr/>
            </a:lvl4pPr>
            <a:lvl5pPr marL="1547813" indent="-228600">
              <a:buSzPct val="87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52034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317462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4464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3452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68925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59867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2815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634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27" name="Text Placeholder 2"/>
          <p:cNvSpPr>
            <a:spLocks noGrp="1"/>
          </p:cNvSpPr>
          <p:nvPr>
            <p:ph type="body" idx="1"/>
          </p:nvPr>
        </p:nvSpPr>
        <p:spPr bwMode="auto">
          <a:xfrm>
            <a:off x="2286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cxnSp>
        <p:nvCxnSpPr>
          <p:cNvPr id="19" name="Straight Connector 12"/>
          <p:cNvCxnSpPr>
            <a:cxnSpLocks noChangeShapeType="1"/>
          </p:cNvCxnSpPr>
          <p:nvPr/>
        </p:nvCxnSpPr>
        <p:spPr bwMode="auto">
          <a:xfrm>
            <a:off x="0" y="950913"/>
            <a:ext cx="9144000" cy="0"/>
          </a:xfrm>
          <a:prstGeom prst="line">
            <a:avLst/>
          </a:prstGeom>
          <a:noFill/>
          <a:ln w="22225" algn="ctr">
            <a:solidFill>
              <a:srgbClr val="A41034"/>
            </a:solidFill>
            <a:round/>
            <a:headEnd type="none" w="sm" len="sm"/>
            <a:tailEnd type="none" w="sm" len="sm"/>
          </a:ln>
        </p:spPr>
      </p:cxn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ftr="0" dt="0"/>
  <p:txStyles>
    <p:titleStyle>
      <a:lvl1pPr algn="ctr" rtl="0" eaLnBrk="1" fontAlgn="base" hangingPunct="1">
        <a:spcBef>
          <a:spcPct val="0"/>
        </a:spcBef>
        <a:spcAft>
          <a:spcPct val="0"/>
        </a:spcAft>
        <a:defRPr sz="40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404813" indent="-404813" algn="l" rtl="0" eaLnBrk="1" fontAlgn="base" hangingPunct="1">
        <a:spcBef>
          <a:spcPct val="20000"/>
        </a:spcBef>
        <a:spcAft>
          <a:spcPct val="0"/>
        </a:spcAft>
        <a:buFont typeface="Wingdings" pitchFamily="2" charset="2"/>
        <a:buChar char="§"/>
        <a:defRPr sz="3000" kern="1200">
          <a:solidFill>
            <a:schemeClr val="tx1"/>
          </a:solidFill>
          <a:latin typeface="+mn-lt"/>
          <a:ea typeface="+mn-ea"/>
          <a:cs typeface="+mn-cs"/>
        </a:defRPr>
      </a:lvl1pPr>
      <a:lvl2pPr marL="747713" indent="-342900" algn="l" rtl="0" eaLnBrk="1" fontAlgn="base" hangingPunct="1">
        <a:spcBef>
          <a:spcPct val="20000"/>
        </a:spcBef>
        <a:spcAft>
          <a:spcPct val="0"/>
        </a:spcAft>
        <a:buFont typeface="Calibri" pitchFamily="34" charset="0"/>
        <a:buChar char="─"/>
        <a:defRPr sz="2600" kern="1200">
          <a:solidFill>
            <a:schemeClr val="tx1"/>
          </a:solidFill>
          <a:latin typeface="+mn-lt"/>
          <a:ea typeface="+mn-ea"/>
          <a:cs typeface="+mn-cs"/>
        </a:defRPr>
      </a:lvl2pPr>
      <a:lvl3pPr marL="1028700" indent="-280988" algn="l" rtl="0" eaLnBrk="1" fontAlgn="base" hangingPunct="1">
        <a:spcBef>
          <a:spcPct val="20000"/>
        </a:spcBef>
        <a:spcAft>
          <a:spcPct val="0"/>
        </a:spcAft>
        <a:buSzPct val="69000"/>
        <a:buFont typeface="Wingdings" panose="05000000000000000000" pitchFamily="2" charset="2"/>
        <a:buChar char="Ø"/>
        <a:defRPr sz="2200" kern="1200">
          <a:solidFill>
            <a:schemeClr val="tx1"/>
          </a:solidFill>
          <a:latin typeface="+mn-lt"/>
          <a:ea typeface="+mn-ea"/>
          <a:cs typeface="+mn-cs"/>
        </a:defRPr>
      </a:lvl3pPr>
      <a:lvl4pPr marL="12573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1485900" indent="-228600" algn="l" rtl="0" eaLnBrk="1" fontAlgn="base" hangingPunct="1">
        <a:spcBef>
          <a:spcPct val="20000"/>
        </a:spcBef>
        <a:spcAft>
          <a:spcPct val="0"/>
        </a:spcAft>
        <a:buFont typeface="Wingdings" pitchFamily="2" charset="2"/>
        <a:buChar char="ü"/>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4648200"/>
            <a:ext cx="8229600" cy="2133600"/>
          </a:xfrm>
          <a:ln/>
        </p:spPr>
        <p:txBody>
          <a:bodyPr/>
          <a:lstStyle/>
          <a:p>
            <a:r>
              <a:rPr lang="en-US" altLang="en-US" sz="3400" b="1" dirty="0" err="1" smtClean="0"/>
              <a:t>Omnomnom</a:t>
            </a:r>
            <a:r>
              <a:rPr lang="en-US" altLang="en-US" sz="3400" b="1" dirty="0" smtClean="0"/>
              <a:t>: </a:t>
            </a:r>
            <a:r>
              <a:rPr lang="en-US" altLang="en-US" sz="3400" b="1" dirty="0" smtClean="0"/>
              <a:t>Machine-Assisted Cooking</a:t>
            </a:r>
          </a:p>
        </p:txBody>
      </p:sp>
      <p:sp>
        <p:nvSpPr>
          <p:cNvPr id="3075" name="Text Placeholder 2"/>
          <p:cNvSpPr>
            <a:spLocks noGrp="1"/>
          </p:cNvSpPr>
          <p:nvPr>
            <p:ph type="body" sz="quarter" idx="13"/>
          </p:nvPr>
        </p:nvSpPr>
        <p:spPr>
          <a:xfrm>
            <a:off x="381000" y="5556043"/>
            <a:ext cx="8382000" cy="1295400"/>
          </a:xfrm>
          <a:ln/>
        </p:spPr>
        <p:txBody>
          <a:bodyPr>
            <a:normAutofit/>
          </a:bodyPr>
          <a:lstStyle/>
          <a:p>
            <a:pPr marL="396875" lvl="0" indent="-396875">
              <a:buSzPct val="91000"/>
            </a:pPr>
            <a:r>
              <a:rPr lang="en-US" altLang="en-US" dirty="0">
                <a:solidFill>
                  <a:prstClr val="black"/>
                </a:solidFill>
              </a:rPr>
              <a:t>Miriam Cha, Michelle Deng, and </a:t>
            </a:r>
            <a:r>
              <a:rPr lang="en-US" altLang="en-US" dirty="0" err="1">
                <a:solidFill>
                  <a:prstClr val="black"/>
                </a:solidFill>
              </a:rPr>
              <a:t>Melih</a:t>
            </a:r>
            <a:r>
              <a:rPr lang="en-US" altLang="en-US" dirty="0">
                <a:solidFill>
                  <a:prstClr val="black"/>
                </a:solidFill>
              </a:rPr>
              <a:t> </a:t>
            </a:r>
            <a:r>
              <a:rPr lang="en-US" altLang="en-US" dirty="0" err="1" smtClean="0">
                <a:solidFill>
                  <a:prstClr val="black"/>
                </a:solidFill>
              </a:rPr>
              <a:t>Elibol</a:t>
            </a:r>
            <a:endParaRPr lang="en-US" altLang="en-US" dirty="0">
              <a:solidFill>
                <a:prstClr val="black"/>
              </a:solidFill>
            </a:endParaRPr>
          </a:p>
        </p:txBody>
      </p:sp>
      <p:pic>
        <p:nvPicPr>
          <p:cNvPr id="2" name="Picture 1" descr="2014-10-11 16.41.0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00200"/>
            <a:ext cx="9144000"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Studies with Traditional Recipes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10</a:t>
            </a:fld>
            <a:endParaRPr lang="en-US"/>
          </a:p>
        </p:txBody>
      </p:sp>
      <p:pic>
        <p:nvPicPr>
          <p:cNvPr id="5" name="Picture 4"/>
          <p:cNvPicPr>
            <a:picLocks noChangeAspect="1"/>
          </p:cNvPicPr>
          <p:nvPr/>
        </p:nvPicPr>
        <p:blipFill>
          <a:blip r:embed="rId2"/>
          <a:stretch>
            <a:fillRect/>
          </a:stretch>
        </p:blipFill>
        <p:spPr>
          <a:xfrm>
            <a:off x="1143000" y="1143000"/>
            <a:ext cx="7239000" cy="5429250"/>
          </a:xfrm>
          <a:prstGeom prst="rect">
            <a:avLst/>
          </a:prstGeom>
        </p:spPr>
      </p:pic>
    </p:spTree>
    <p:extLst>
      <p:ext uri="{BB962C8B-B14F-4D97-AF65-F5344CB8AC3E}">
        <p14:creationId xmlns:p14="http://schemas.microsoft.com/office/powerpoint/2010/main" val="4588103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Subject 1 had very little experience in cooking</a:t>
            </a:r>
          </a:p>
          <a:p>
            <a:pPr lvl="1"/>
            <a:r>
              <a:rPr lang="en-US" dirty="0" smtClean="0"/>
              <a:t>Primary source of meal is delivery or prepackaged food</a:t>
            </a:r>
          </a:p>
          <a:p>
            <a:r>
              <a:rPr lang="en-US" dirty="0" smtClean="0"/>
              <a:t>Recipe: Ravioli with Creamy Sun-dried Tomato and Basil Sauce</a:t>
            </a:r>
          </a:p>
          <a:p>
            <a:r>
              <a:rPr lang="en-US" dirty="0" smtClean="0"/>
              <a:t>Key observations</a:t>
            </a:r>
          </a:p>
          <a:p>
            <a:pPr lvl="1"/>
            <a:r>
              <a:rPr lang="en-US" dirty="0"/>
              <a:t>P</a:t>
            </a:r>
            <a:r>
              <a:rPr lang="en-US" dirty="0" smtClean="0"/>
              <a:t>ut all ingredients out and measured ingredients accurately </a:t>
            </a:r>
            <a:r>
              <a:rPr lang="en-US" i="1" dirty="0" smtClean="0"/>
              <a:t>in the beginning </a:t>
            </a:r>
            <a:r>
              <a:rPr lang="en-US" dirty="0" smtClean="0"/>
              <a:t>but roughly estimated using mugs and bowls </a:t>
            </a:r>
            <a:r>
              <a:rPr lang="en-US" i="1" dirty="0" smtClean="0"/>
              <a:t>while cooking </a:t>
            </a:r>
          </a:p>
          <a:p>
            <a:pPr lvl="1"/>
            <a:r>
              <a:rPr lang="en-US" dirty="0" smtClean="0"/>
              <a:t>Unsure of cutting shapes </a:t>
            </a:r>
          </a:p>
          <a:p>
            <a:pPr lvl="2"/>
            <a:r>
              <a:rPr lang="en-US" dirty="0" smtClean="0"/>
              <a:t>Used resulting images to decide on a shape</a:t>
            </a:r>
          </a:p>
          <a:p>
            <a:pPr lvl="1"/>
            <a:r>
              <a:rPr lang="en-US" dirty="0" smtClean="0"/>
              <a:t>Constantly looked at the recipe (&gt; 20 times)</a:t>
            </a:r>
          </a:p>
          <a:p>
            <a:pPr lvl="2"/>
            <a:r>
              <a:rPr lang="en-US" dirty="0"/>
              <a:t>Missed a </a:t>
            </a:r>
            <a:r>
              <a:rPr lang="en-US" dirty="0" smtClean="0"/>
              <a:t>step</a:t>
            </a:r>
          </a:p>
          <a:p>
            <a:pPr lvl="2"/>
            <a:r>
              <a:rPr lang="en-US" dirty="0" smtClean="0"/>
              <a:t>“I have to constantly read over the paragraphs to see what step I am currently on”</a:t>
            </a:r>
          </a:p>
          <a:p>
            <a:pPr lvl="1"/>
            <a:r>
              <a:rPr lang="en-US" dirty="0" smtClean="0"/>
              <a:t>Did not look ahead and mistakenly used up all ingredients when some were needed again in later steps</a:t>
            </a:r>
          </a:p>
          <a:p>
            <a:pPr lvl="2"/>
            <a:r>
              <a:rPr lang="en-US" dirty="0"/>
              <a:t>“My assumption is, unless it’s specifically stated to save some for later, put all ingredients in</a:t>
            </a:r>
            <a:r>
              <a:rPr lang="en-US" dirty="0" smtClean="0"/>
              <a:t>”; “It would have been helpful if recipe is structured in a form that is easier to see what ingredients are coming ahead” </a:t>
            </a:r>
          </a:p>
          <a:p>
            <a:pPr lvl="1"/>
            <a:r>
              <a:rPr lang="en-US" dirty="0" smtClean="0"/>
              <a:t>Multitasking: checking pasta boiling while preparing sauce</a:t>
            </a:r>
          </a:p>
          <a:p>
            <a:pPr lvl="1"/>
            <a:r>
              <a:rPr lang="en-US" dirty="0" smtClean="0"/>
              <a:t>Brought heated frying pan to other side of kitchen to read recipe</a:t>
            </a:r>
          </a:p>
          <a:p>
            <a:pPr lvl="1"/>
            <a:r>
              <a:rPr lang="en-US" dirty="0" smtClean="0"/>
              <a:t>All ingredients (including the ones that were no longer needed) were kept open and outside</a:t>
            </a:r>
          </a:p>
        </p:txBody>
      </p:sp>
      <p:sp>
        <p:nvSpPr>
          <p:cNvPr id="4" name="Slide Number Placeholder 3"/>
          <p:cNvSpPr>
            <a:spLocks noGrp="1"/>
          </p:cNvSpPr>
          <p:nvPr>
            <p:ph type="sldNum" sz="quarter" idx="4"/>
          </p:nvPr>
        </p:nvSpPr>
        <p:spPr/>
        <p:txBody>
          <a:bodyPr/>
          <a:lstStyle/>
          <a:p>
            <a:fld id="{D442F150-E858-0D44-8184-BC56B78C76AB}" type="slidenum">
              <a:rPr lang="en-US" smtClean="0"/>
              <a:pPr/>
              <a:t>11</a:t>
            </a:fld>
            <a:endParaRPr lang="en-US"/>
          </a:p>
        </p:txBody>
      </p:sp>
    </p:spTree>
    <p:extLst>
      <p:ext uri="{BB962C8B-B14F-4D97-AF65-F5344CB8AC3E}">
        <p14:creationId xmlns:p14="http://schemas.microsoft.com/office/powerpoint/2010/main" val="22226833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2</a:t>
            </a:r>
            <a:endParaRPr lang="en-US" dirty="0"/>
          </a:p>
        </p:txBody>
      </p:sp>
      <p:sp>
        <p:nvSpPr>
          <p:cNvPr id="3" name="Content Placeholder 2"/>
          <p:cNvSpPr>
            <a:spLocks noGrp="1"/>
          </p:cNvSpPr>
          <p:nvPr>
            <p:ph idx="1"/>
          </p:nvPr>
        </p:nvSpPr>
        <p:spPr/>
        <p:txBody>
          <a:bodyPr/>
          <a:lstStyle/>
          <a:p>
            <a:r>
              <a:rPr lang="en-US" dirty="0" smtClean="0"/>
              <a:t>Experienced </a:t>
            </a:r>
            <a:r>
              <a:rPr lang="en-US" dirty="0" smtClean="0"/>
              <a:t>novice</a:t>
            </a:r>
            <a:endParaRPr lang="en-US" dirty="0" smtClean="0"/>
          </a:p>
          <a:p>
            <a:r>
              <a:rPr lang="en-US" dirty="0" smtClean="0"/>
              <a:t>Recipe: </a:t>
            </a:r>
            <a:r>
              <a:rPr lang="en-US" dirty="0" smtClean="0"/>
              <a:t>Mushroom ravioli from </a:t>
            </a:r>
            <a:r>
              <a:rPr lang="en-US" dirty="0" smtClean="0"/>
              <a:t>scratch</a:t>
            </a:r>
          </a:p>
          <a:p>
            <a:r>
              <a:rPr lang="en-US" dirty="0" smtClean="0"/>
              <a:t>Key observations: </a:t>
            </a:r>
          </a:p>
          <a:p>
            <a:pPr lvl="1"/>
            <a:r>
              <a:rPr lang="en-US" dirty="0"/>
              <a:t>Familiar </a:t>
            </a:r>
            <a:r>
              <a:rPr lang="en-US" dirty="0" smtClean="0"/>
              <a:t>techniques: </a:t>
            </a:r>
            <a:r>
              <a:rPr lang="en-US" dirty="0"/>
              <a:t>Quick </a:t>
            </a:r>
            <a:r>
              <a:rPr lang="en-US" dirty="0" smtClean="0"/>
              <a:t>glances at key numbers. Prefer improvising based on experience.</a:t>
            </a:r>
          </a:p>
          <a:p>
            <a:pPr lvl="1"/>
            <a:r>
              <a:rPr lang="en-US" dirty="0" smtClean="0"/>
              <a:t>Unfamiliar: </a:t>
            </a:r>
            <a:r>
              <a:rPr lang="en-US" dirty="0" smtClean="0">
                <a:sym typeface="Wingdings"/>
              </a:rPr>
              <a:t>P</a:t>
            </a:r>
            <a:r>
              <a:rPr lang="en-US" dirty="0" smtClean="0"/>
              <a:t>refer illustrations, then complete descriptive explanations. Read recipes for longer periods. Most mistakes made here.</a:t>
            </a:r>
          </a:p>
          <a:p>
            <a:pPr lvl="1"/>
            <a:r>
              <a:rPr lang="en-US" dirty="0" smtClean="0"/>
              <a:t>Recipes </a:t>
            </a:r>
            <a:r>
              <a:rPr lang="en-US" dirty="0" smtClean="0"/>
              <a:t>provide poor explanations of connections between different recipes but that are parts of one dish</a:t>
            </a:r>
          </a:p>
          <a:p>
            <a:pPr lvl="1"/>
            <a:r>
              <a:rPr lang="en-US" dirty="0" smtClean="0"/>
              <a:t>Ingredient quantity easily forgotten</a:t>
            </a:r>
          </a:p>
          <a:p>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12</a:t>
            </a:fld>
            <a:endParaRPr lang="en-US"/>
          </a:p>
        </p:txBody>
      </p:sp>
    </p:spTree>
    <p:extLst>
      <p:ext uri="{BB962C8B-B14F-4D97-AF65-F5344CB8AC3E}">
        <p14:creationId xmlns:p14="http://schemas.microsoft.com/office/powerpoint/2010/main" val="14544031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3</a:t>
            </a:r>
            <a:endParaRPr lang="en-US" dirty="0"/>
          </a:p>
        </p:txBody>
      </p:sp>
      <p:sp>
        <p:nvSpPr>
          <p:cNvPr id="3" name="Content Placeholder 2"/>
          <p:cNvSpPr>
            <a:spLocks noGrp="1"/>
          </p:cNvSpPr>
          <p:nvPr>
            <p:ph idx="1"/>
          </p:nvPr>
        </p:nvSpPr>
        <p:spPr/>
        <p:txBody>
          <a:bodyPr>
            <a:normAutofit fontScale="77500" lnSpcReduction="20000"/>
          </a:bodyPr>
          <a:lstStyle/>
          <a:p>
            <a:r>
              <a:rPr lang="en-US" dirty="0"/>
              <a:t>Experienced </a:t>
            </a:r>
            <a:r>
              <a:rPr lang="en-US" dirty="0" smtClean="0"/>
              <a:t>cook</a:t>
            </a:r>
          </a:p>
          <a:p>
            <a:pPr lvl="1"/>
            <a:r>
              <a:rPr lang="en-US" dirty="0" smtClean="0"/>
              <a:t>Had </a:t>
            </a:r>
            <a:r>
              <a:rPr lang="en-US" dirty="0"/>
              <a:t>experience roasting spaghetti squash, but had no prior experience preparing this </a:t>
            </a:r>
            <a:r>
              <a:rPr lang="en-US" dirty="0" smtClean="0"/>
              <a:t>recipe</a:t>
            </a:r>
          </a:p>
          <a:p>
            <a:r>
              <a:rPr lang="en-US" dirty="0" smtClean="0"/>
              <a:t>Recipe: Spaghetti Squash Gratin</a:t>
            </a:r>
          </a:p>
          <a:p>
            <a:r>
              <a:rPr lang="en-US" dirty="0" smtClean="0"/>
              <a:t>Key observations:</a:t>
            </a:r>
          </a:p>
          <a:p>
            <a:pPr lvl="1"/>
            <a:r>
              <a:rPr lang="en-US" dirty="0"/>
              <a:t>Most ingredients were "prepped," meaning a process exists from taking the raw ingredient to the prepped ingredient (e.g. "baked spaghetti squash" as an ingredient</a:t>
            </a:r>
            <a:r>
              <a:rPr lang="en-US" dirty="0" smtClean="0"/>
              <a:t>).</a:t>
            </a:r>
          </a:p>
          <a:p>
            <a:pPr lvl="1"/>
            <a:r>
              <a:rPr lang="en-US" dirty="0"/>
              <a:t>Subject repeatedly read/scanned entire recipe, often standing idle, contemplating how to go about executing recipe</a:t>
            </a:r>
            <a:r>
              <a:rPr lang="en-US" dirty="0" smtClean="0"/>
              <a:t>.</a:t>
            </a:r>
          </a:p>
          <a:p>
            <a:pPr lvl="1"/>
            <a:r>
              <a:rPr lang="en-US" dirty="0"/>
              <a:t>Material (pot size) called for by recipe was incorrect (too small)</a:t>
            </a:r>
            <a:r>
              <a:rPr lang="en-US" dirty="0" smtClean="0"/>
              <a:t>.</a:t>
            </a:r>
          </a:p>
          <a:p>
            <a:pPr lvl="1"/>
            <a:r>
              <a:rPr lang="en-US" dirty="0"/>
              <a:t>Timer was only used for items that may burn (warming milk)</a:t>
            </a:r>
            <a:r>
              <a:rPr lang="en-US" dirty="0" smtClean="0"/>
              <a:t>.</a:t>
            </a:r>
          </a:p>
          <a:p>
            <a:pPr lvl="1"/>
            <a:r>
              <a:rPr lang="en-US" dirty="0"/>
              <a:t>When asked, subject stated she preferred recipes that structure preparation process</a:t>
            </a:r>
            <a:r>
              <a:rPr lang="en-US" dirty="0" smtClean="0"/>
              <a:t>.</a:t>
            </a:r>
          </a:p>
          <a:p>
            <a:pPr lvl="1"/>
            <a:r>
              <a:rPr lang="en-US" dirty="0"/>
              <a:t>Recipe was read </a:t>
            </a:r>
            <a:r>
              <a:rPr lang="en-US" b="1" dirty="0"/>
              <a:t>~11 times</a:t>
            </a:r>
            <a:r>
              <a:rPr lang="en-US" dirty="0"/>
              <a:t>, but time spent reading recipe ranged from </a:t>
            </a:r>
            <a:r>
              <a:rPr lang="en-US" b="1" dirty="0"/>
              <a:t>30 to 90 </a:t>
            </a:r>
            <a:r>
              <a:rPr lang="en-US" dirty="0"/>
              <a:t>second periods. </a:t>
            </a:r>
            <a:endParaRPr lang="en-US" dirty="0" smtClean="0"/>
          </a:p>
          <a:p>
            <a:pPr lvl="1"/>
            <a:r>
              <a:rPr lang="en-US" dirty="0"/>
              <a:t>A significant gap was observed between the number of steps carried out by the subject and the number of steps.</a:t>
            </a:r>
          </a:p>
          <a:p>
            <a:pPr lvl="1"/>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13</a:t>
            </a:fld>
            <a:endParaRPr lang="en-US"/>
          </a:p>
        </p:txBody>
      </p:sp>
    </p:spTree>
    <p:extLst>
      <p:ext uri="{BB962C8B-B14F-4D97-AF65-F5344CB8AC3E}">
        <p14:creationId xmlns:p14="http://schemas.microsoft.com/office/powerpoint/2010/main" val="30510361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Challenges</a:t>
            </a:r>
            <a:endParaRPr lang="en-US" dirty="0"/>
          </a:p>
        </p:txBody>
      </p:sp>
      <p:sp>
        <p:nvSpPr>
          <p:cNvPr id="3" name="Content Placeholder 2"/>
          <p:cNvSpPr>
            <a:spLocks noGrp="1"/>
          </p:cNvSpPr>
          <p:nvPr>
            <p:ph idx="1"/>
          </p:nvPr>
        </p:nvSpPr>
        <p:spPr>
          <a:xfrm>
            <a:off x="228600" y="1066800"/>
            <a:ext cx="8610600" cy="5334000"/>
          </a:xfrm>
        </p:spPr>
        <p:txBody>
          <a:bodyPr/>
          <a:lstStyle/>
          <a:p>
            <a:r>
              <a:rPr lang="en-US" dirty="0"/>
              <a:t>R</a:t>
            </a:r>
            <a:r>
              <a:rPr lang="en-US" dirty="0" smtClean="0"/>
              <a:t>epeatedly </a:t>
            </a:r>
            <a:r>
              <a:rPr lang="en-US" dirty="0"/>
              <a:t>read/scanned entire </a:t>
            </a:r>
            <a:r>
              <a:rPr lang="en-US" dirty="0" smtClean="0"/>
              <a:t>recipe</a:t>
            </a:r>
          </a:p>
          <a:p>
            <a:r>
              <a:rPr lang="en-US" dirty="0"/>
              <a:t>H</a:t>
            </a:r>
            <a:r>
              <a:rPr lang="en-US" dirty="0" smtClean="0"/>
              <a:t>ard to keep track of current and upcoming recipes</a:t>
            </a:r>
          </a:p>
          <a:p>
            <a:r>
              <a:rPr lang="en-US" dirty="0" smtClean="0"/>
              <a:t>Poor connections between recipes that are parts of one </a:t>
            </a:r>
            <a:r>
              <a:rPr lang="en-US" dirty="0" smtClean="0"/>
              <a:t>dish</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14</a:t>
            </a:fld>
            <a:endParaRPr lang="en-US"/>
          </a:p>
        </p:txBody>
      </p:sp>
    </p:spTree>
    <p:extLst>
      <p:ext uri="{BB962C8B-B14F-4D97-AF65-F5344CB8AC3E}">
        <p14:creationId xmlns:p14="http://schemas.microsoft.com/office/powerpoint/2010/main" val="192229746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 for Our Design</a:t>
            </a:r>
            <a:endParaRPr lang="en-US" dirty="0"/>
          </a:p>
        </p:txBody>
      </p:sp>
      <p:sp>
        <p:nvSpPr>
          <p:cNvPr id="3" name="Content Placeholder 2"/>
          <p:cNvSpPr>
            <a:spLocks noGrp="1"/>
          </p:cNvSpPr>
          <p:nvPr>
            <p:ph idx="1"/>
          </p:nvPr>
        </p:nvSpPr>
        <p:spPr>
          <a:xfrm>
            <a:off x="228600" y="1066800"/>
            <a:ext cx="8610600" cy="5334000"/>
          </a:xfrm>
        </p:spPr>
        <p:txBody>
          <a:bodyPr/>
          <a:lstStyle/>
          <a:p>
            <a:pPr marL="404813" lvl="1" indent="-404813">
              <a:buSzPct val="87000"/>
              <a:buFont typeface="Wingdings" pitchFamily="2" charset="2"/>
              <a:buChar char="§"/>
            </a:pPr>
            <a:r>
              <a:rPr lang="en-US" sz="3000" dirty="0" smtClean="0"/>
              <a:t>Should present consistently structured </a:t>
            </a:r>
            <a:r>
              <a:rPr lang="en-US" sz="3000" dirty="0"/>
              <a:t>(curated) recipe instructions</a:t>
            </a:r>
          </a:p>
          <a:p>
            <a:pPr marL="404813" lvl="1" indent="-404813">
              <a:buSzPct val="87000"/>
              <a:buFont typeface="Wingdings" pitchFamily="2" charset="2"/>
              <a:buChar char="§"/>
            </a:pPr>
            <a:r>
              <a:rPr lang="en-US" sz="3000" dirty="0" smtClean="0"/>
              <a:t>Connect </a:t>
            </a:r>
            <a:r>
              <a:rPr lang="en-US" sz="3000" dirty="0"/>
              <a:t>recipes that are parts of one dish</a:t>
            </a:r>
          </a:p>
          <a:p>
            <a:pPr marL="404813" lvl="1" indent="-404813">
              <a:buSzPct val="87000"/>
              <a:buFont typeface="Wingdings" pitchFamily="2" charset="2"/>
              <a:buChar char="§"/>
            </a:pPr>
            <a:r>
              <a:rPr lang="en-US" sz="3000" dirty="0" smtClean="0"/>
              <a:t>Need both:</a:t>
            </a:r>
          </a:p>
          <a:p>
            <a:pPr marL="695326" lvl="2" indent="-404813">
              <a:buSzPct val="87000"/>
              <a:buFont typeface="Wingdings" pitchFamily="2" charset="2"/>
              <a:buChar char="§"/>
            </a:pPr>
            <a:r>
              <a:rPr lang="en-US" sz="3000" dirty="0"/>
              <a:t>S</a:t>
            </a:r>
            <a:r>
              <a:rPr lang="en-US" sz="3000" dirty="0" smtClean="0"/>
              <a:t>ummary of all ingredients, steps, and time estimates at the beginning</a:t>
            </a:r>
            <a:endParaRPr lang="en-US" sz="3000" dirty="0"/>
          </a:p>
          <a:p>
            <a:pPr marL="695326" lvl="2" indent="-404813">
              <a:buSzPct val="87000"/>
              <a:buFont typeface="Wingdings" pitchFamily="2" charset="2"/>
              <a:buChar char="§"/>
            </a:pPr>
            <a:r>
              <a:rPr lang="en-US" sz="3000" dirty="0" smtClean="0"/>
              <a:t>Repeated reminders of ingredients and quantities </a:t>
            </a:r>
            <a:r>
              <a:rPr lang="en-US" sz="3000" dirty="0"/>
              <a:t>used in the current </a:t>
            </a:r>
            <a:r>
              <a:rPr lang="en-US" sz="3000" dirty="0" smtClean="0"/>
              <a:t>step</a:t>
            </a:r>
            <a:endParaRPr lang="en-US" sz="30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15</a:t>
            </a:fld>
            <a:endParaRPr lang="en-US"/>
          </a:p>
        </p:txBody>
      </p:sp>
    </p:spTree>
    <p:extLst>
      <p:ext uri="{BB962C8B-B14F-4D97-AF65-F5344CB8AC3E}">
        <p14:creationId xmlns:p14="http://schemas.microsoft.com/office/powerpoint/2010/main" val="37062763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67000"/>
            <a:ext cx="8686800" cy="914400"/>
          </a:xfrm>
        </p:spPr>
        <p:txBody>
          <a:bodyPr>
            <a:normAutofit/>
          </a:bodyPr>
          <a:lstStyle/>
          <a:p>
            <a:r>
              <a:rPr lang="en-US" dirty="0" smtClean="0"/>
              <a:t>Let’s check out the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16</a:t>
            </a:fld>
            <a:endParaRPr lang="en-US"/>
          </a:p>
        </p:txBody>
      </p:sp>
    </p:spTree>
    <p:extLst>
      <p:ext uri="{BB962C8B-B14F-4D97-AF65-F5344CB8AC3E}">
        <p14:creationId xmlns:p14="http://schemas.microsoft.com/office/powerpoint/2010/main" val="10654962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Ideal System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17</a:t>
            </a:fld>
            <a:endParaRPr lang="en-US"/>
          </a:p>
        </p:txBody>
      </p:sp>
      <p:pic>
        <p:nvPicPr>
          <p:cNvPr id="6" name="Picture 5"/>
          <p:cNvPicPr>
            <a:picLocks noChangeAspect="1"/>
          </p:cNvPicPr>
          <p:nvPr/>
        </p:nvPicPr>
        <p:blipFill>
          <a:blip r:embed="rId3"/>
          <a:stretch>
            <a:fillRect/>
          </a:stretch>
        </p:blipFill>
        <p:spPr>
          <a:xfrm>
            <a:off x="0" y="1288026"/>
            <a:ext cx="9144000" cy="5112774"/>
          </a:xfrm>
          <a:prstGeom prst="rect">
            <a:avLst/>
          </a:prstGeom>
        </p:spPr>
      </p:pic>
    </p:spTree>
    <p:extLst>
      <p:ext uri="{BB962C8B-B14F-4D97-AF65-F5344CB8AC3E}">
        <p14:creationId xmlns:p14="http://schemas.microsoft.com/office/powerpoint/2010/main" val="12732248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Target System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18</a:t>
            </a:fld>
            <a:endParaRPr lang="en-US"/>
          </a:p>
        </p:txBody>
      </p:sp>
      <p:pic>
        <p:nvPicPr>
          <p:cNvPr id="3" name="Picture 2"/>
          <p:cNvPicPr>
            <a:picLocks noChangeAspect="1"/>
          </p:cNvPicPr>
          <p:nvPr/>
        </p:nvPicPr>
        <p:blipFill>
          <a:blip r:embed="rId3"/>
          <a:stretch>
            <a:fillRect/>
          </a:stretch>
        </p:blipFill>
        <p:spPr>
          <a:xfrm>
            <a:off x="533400" y="1447800"/>
            <a:ext cx="7797800" cy="4838700"/>
          </a:xfrm>
          <a:prstGeom prst="rect">
            <a:avLst/>
          </a:prstGeom>
        </p:spPr>
      </p:pic>
    </p:spTree>
    <p:extLst>
      <p:ext uri="{BB962C8B-B14F-4D97-AF65-F5344CB8AC3E}">
        <p14:creationId xmlns:p14="http://schemas.microsoft.com/office/powerpoint/2010/main" val="29660403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Target Platforms</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19</a:t>
            </a:fld>
            <a:endParaRPr lang="en-US"/>
          </a:p>
        </p:txBody>
      </p:sp>
      <p:pic>
        <p:nvPicPr>
          <p:cNvPr id="5" name="Picture 4"/>
          <p:cNvPicPr>
            <a:picLocks noChangeAspect="1"/>
          </p:cNvPicPr>
          <p:nvPr/>
        </p:nvPicPr>
        <p:blipFill>
          <a:blip r:embed="rId3"/>
          <a:stretch>
            <a:fillRect/>
          </a:stretch>
        </p:blipFill>
        <p:spPr>
          <a:xfrm>
            <a:off x="1066800" y="2438400"/>
            <a:ext cx="7288224" cy="2781300"/>
          </a:xfrm>
          <a:prstGeom prst="rect">
            <a:avLst/>
          </a:prstGeom>
        </p:spPr>
      </p:pic>
    </p:spTree>
    <p:extLst>
      <p:ext uri="{BB962C8B-B14F-4D97-AF65-F5344CB8AC3E}">
        <p14:creationId xmlns:p14="http://schemas.microsoft.com/office/powerpoint/2010/main" val="36936721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Motivations</a:t>
            </a:r>
          </a:p>
          <a:p>
            <a:r>
              <a:rPr lang="en-US" dirty="0" smtClean="0"/>
              <a:t>Objectives</a:t>
            </a:r>
          </a:p>
          <a:p>
            <a:r>
              <a:rPr lang="en-US" dirty="0" smtClean="0"/>
              <a:t>Procedure &amp; Preliminary Results</a:t>
            </a:r>
            <a:endParaRPr lang="en-US" dirty="0" smtClean="0"/>
          </a:p>
          <a:p>
            <a:pPr lvl="1"/>
            <a:r>
              <a:rPr lang="en-US" sz="3000" dirty="0" smtClean="0"/>
              <a:t>Paper </a:t>
            </a:r>
            <a:r>
              <a:rPr lang="en-US" sz="3000" dirty="0" smtClean="0"/>
              <a:t>Prototype</a:t>
            </a:r>
          </a:p>
          <a:p>
            <a:pPr lvl="1"/>
            <a:r>
              <a:rPr lang="en-US" sz="3000" dirty="0" smtClean="0"/>
              <a:t>User Study</a:t>
            </a:r>
          </a:p>
          <a:p>
            <a:pPr lvl="1"/>
            <a:r>
              <a:rPr lang="en-US" sz="3000" dirty="0" smtClean="0"/>
              <a:t>System </a:t>
            </a:r>
          </a:p>
          <a:p>
            <a:r>
              <a:rPr lang="en-US" dirty="0" smtClean="0"/>
              <a:t>Next Steps</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a:t>
            </a:fld>
            <a:endParaRPr lang="en-US"/>
          </a:p>
        </p:txBody>
      </p:sp>
    </p:spTree>
    <p:extLst>
      <p:ext uri="{BB962C8B-B14F-4D97-AF65-F5344CB8AC3E}">
        <p14:creationId xmlns:p14="http://schemas.microsoft.com/office/powerpoint/2010/main" val="22066976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Finish building initial system prototype</a:t>
            </a:r>
          </a:p>
          <a:p>
            <a:r>
              <a:rPr lang="en-US" dirty="0" smtClean="0"/>
              <a:t>Conduct another round of user studies</a:t>
            </a:r>
          </a:p>
          <a:p>
            <a:r>
              <a:rPr lang="en-US" dirty="0" smtClean="0"/>
              <a:t>Get feedback from users</a:t>
            </a:r>
          </a:p>
          <a:p>
            <a:r>
              <a:rPr lang="en-US" dirty="0" smtClean="0"/>
              <a:t>Iteratively improve the design</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20</a:t>
            </a:fld>
            <a:endParaRPr lang="en-US"/>
          </a:p>
        </p:txBody>
      </p:sp>
    </p:spTree>
    <p:extLst>
      <p:ext uri="{BB962C8B-B14F-4D97-AF65-F5344CB8AC3E}">
        <p14:creationId xmlns:p14="http://schemas.microsoft.com/office/powerpoint/2010/main" val="34486543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95600"/>
            <a:ext cx="8686800" cy="914400"/>
          </a:xfrm>
        </p:spPr>
        <p:txBody>
          <a:bodyPr/>
          <a:lstStyle/>
          <a:p>
            <a:r>
              <a:rPr lang="en-US" dirty="0" smtClean="0"/>
              <a:t>Thanks! Questions?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21</a:t>
            </a:fld>
            <a:endParaRPr lang="en-US"/>
          </a:p>
        </p:txBody>
      </p:sp>
    </p:spTree>
    <p:extLst>
      <p:ext uri="{BB962C8B-B14F-4D97-AF65-F5344CB8AC3E}">
        <p14:creationId xmlns:p14="http://schemas.microsoft.com/office/powerpoint/2010/main" val="21044286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a:xfrm>
            <a:off x="228600" y="1066800"/>
            <a:ext cx="8686800" cy="3581400"/>
          </a:xfrm>
        </p:spPr>
        <p:txBody>
          <a:bodyPr/>
          <a:lstStyle/>
          <a:p>
            <a:r>
              <a:rPr lang="en-US" dirty="0" smtClean="0"/>
              <a:t>Cooking </a:t>
            </a:r>
            <a:r>
              <a:rPr lang="en-US" dirty="0" smtClean="0"/>
              <a:t>is arguably a fundamental human skill</a:t>
            </a:r>
            <a:endParaRPr lang="en-US" dirty="0" smtClean="0"/>
          </a:p>
          <a:p>
            <a:r>
              <a:rPr lang="en-US" dirty="0"/>
              <a:t>H</a:t>
            </a:r>
            <a:r>
              <a:rPr lang="en-US" dirty="0" smtClean="0"/>
              <a:t>omemade </a:t>
            </a:r>
            <a:r>
              <a:rPr lang="en-US" dirty="0" smtClean="0"/>
              <a:t>meals are healthier, economical, </a:t>
            </a:r>
            <a:r>
              <a:rPr lang="en-US" dirty="0" smtClean="0"/>
              <a:t>and more customizable</a:t>
            </a:r>
            <a:endParaRPr lang="en-US" dirty="0" smtClean="0"/>
          </a:p>
          <a:p>
            <a:r>
              <a:rPr lang="en-US" dirty="0" smtClean="0"/>
              <a:t>Unfortunately, home </a:t>
            </a:r>
            <a:r>
              <a:rPr lang="en-US" dirty="0" smtClean="0"/>
              <a:t>cooking </a:t>
            </a:r>
            <a:r>
              <a:rPr lang="en-US" dirty="0" smtClean="0"/>
              <a:t>has </a:t>
            </a:r>
            <a:r>
              <a:rPr lang="en-US" dirty="0" smtClean="0"/>
              <a:t>significantly </a:t>
            </a:r>
            <a:r>
              <a:rPr lang="en-US" dirty="0" smtClean="0"/>
              <a:t>decreased, esp. in youth</a:t>
            </a:r>
            <a:endParaRPr lang="en-US" dirty="0" smtClean="0"/>
          </a:p>
          <a:p>
            <a:pPr lvl="1"/>
            <a:r>
              <a:rPr lang="en-US" sz="3000" dirty="0" smtClean="0"/>
              <a:t>Perceived </a:t>
            </a:r>
            <a:r>
              <a:rPr lang="en-US" sz="3000" dirty="0" smtClean="0"/>
              <a:t>as confusing, technically difficult, and time-consuming</a:t>
            </a:r>
          </a:p>
          <a:p>
            <a:pPr lvl="1"/>
            <a:r>
              <a:rPr lang="en-US" sz="3000" dirty="0" smtClean="0"/>
              <a:t>Not worth the effort</a:t>
            </a:r>
            <a:r>
              <a:rPr lang="en-US" sz="3000" dirty="0"/>
              <a:t/>
            </a:r>
            <a:br>
              <a:rPr lang="en-US" sz="3000" dirty="0"/>
            </a:br>
            <a:endParaRPr lang="en-US" dirty="0" smtClean="0"/>
          </a:p>
          <a:p>
            <a:pPr marL="0" indent="0" algn="ctr">
              <a:buNone/>
            </a:pPr>
            <a:r>
              <a:rPr lang="en-US" sz="3200" b="1" dirty="0" smtClean="0">
                <a:solidFill>
                  <a:schemeClr val="accent2">
                    <a:lumMod val="75000"/>
                  </a:schemeClr>
                </a:solidFill>
              </a:rPr>
              <a:t>Can </a:t>
            </a:r>
            <a:r>
              <a:rPr lang="en-US" sz="3200" b="1" dirty="0" smtClean="0">
                <a:solidFill>
                  <a:schemeClr val="accent2">
                    <a:lumMod val="75000"/>
                  </a:schemeClr>
                </a:solidFill>
              </a:rPr>
              <a:t>we make cooking more accessible?</a:t>
            </a:r>
            <a:endParaRPr lang="en-US" sz="3200" b="1" dirty="0">
              <a:solidFill>
                <a:schemeClr val="accent2">
                  <a:lumMod val="75000"/>
                </a:schemeClr>
              </a:solidFill>
            </a:endParaRPr>
          </a:p>
        </p:txBody>
      </p:sp>
      <p:sp>
        <p:nvSpPr>
          <p:cNvPr id="4" name="Slide Number Placeholder 3"/>
          <p:cNvSpPr>
            <a:spLocks noGrp="1"/>
          </p:cNvSpPr>
          <p:nvPr>
            <p:ph type="sldNum" sz="quarter" idx="4"/>
          </p:nvPr>
        </p:nvSpPr>
        <p:spPr/>
        <p:txBody>
          <a:bodyPr/>
          <a:lstStyle/>
          <a:p>
            <a:fld id="{D442F150-E858-0D44-8184-BC56B78C76AB}" type="slidenum">
              <a:rPr lang="en-US" smtClean="0"/>
              <a:pPr/>
              <a:t>3</a:t>
            </a:fld>
            <a:endParaRPr lang="en-US"/>
          </a:p>
        </p:txBody>
      </p:sp>
    </p:spTree>
    <p:extLst>
      <p:ext uri="{BB962C8B-B14F-4D97-AF65-F5344CB8AC3E}">
        <p14:creationId xmlns:p14="http://schemas.microsoft.com/office/powerpoint/2010/main" val="37674462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Investigate difficulties novice cooks face in the cooking process </a:t>
            </a:r>
          </a:p>
          <a:p>
            <a:r>
              <a:rPr lang="en-US" dirty="0" smtClean="0"/>
              <a:t>Develop </a:t>
            </a:r>
            <a:r>
              <a:rPr lang="en-US" dirty="0" smtClean="0"/>
              <a:t>a </a:t>
            </a:r>
            <a:r>
              <a:rPr lang="en-US" dirty="0" smtClean="0"/>
              <a:t>recipe </a:t>
            </a:r>
            <a:r>
              <a:rPr lang="en-US" dirty="0" smtClean="0"/>
              <a:t>interface that best guides novice cooks, focusing on reducing </a:t>
            </a:r>
            <a:r>
              <a:rPr lang="en-US" dirty="0" smtClean="0"/>
              <a:t>cognitive </a:t>
            </a:r>
            <a:r>
              <a:rPr lang="en-US" dirty="0" smtClean="0"/>
              <a:t>load</a:t>
            </a:r>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4</a:t>
            </a:fld>
            <a:endParaRPr lang="en-US"/>
          </a:p>
        </p:txBody>
      </p:sp>
      <p:pic>
        <p:nvPicPr>
          <p:cNvPr id="5" name="Picture 4"/>
          <p:cNvPicPr>
            <a:picLocks noChangeAspect="1"/>
          </p:cNvPicPr>
          <p:nvPr/>
        </p:nvPicPr>
        <p:blipFill>
          <a:blip r:embed="rId3"/>
          <a:stretch>
            <a:fillRect/>
          </a:stretch>
        </p:blipFill>
        <p:spPr>
          <a:xfrm>
            <a:off x="26864" y="3352801"/>
            <a:ext cx="4087936" cy="3049540"/>
          </a:xfrm>
          <a:prstGeom prst="rect">
            <a:avLst/>
          </a:prstGeom>
        </p:spPr>
      </p:pic>
      <p:pic>
        <p:nvPicPr>
          <p:cNvPr id="6" name="Picture 5"/>
          <p:cNvPicPr>
            <a:picLocks noChangeAspect="1"/>
          </p:cNvPicPr>
          <p:nvPr/>
        </p:nvPicPr>
        <p:blipFill>
          <a:blip r:embed="rId4"/>
          <a:stretch>
            <a:fillRect/>
          </a:stretch>
        </p:blipFill>
        <p:spPr>
          <a:xfrm>
            <a:off x="4114801" y="3352800"/>
            <a:ext cx="5029200" cy="3047999"/>
          </a:xfrm>
          <a:prstGeom prst="rect">
            <a:avLst/>
          </a:prstGeom>
        </p:spPr>
      </p:pic>
    </p:spTree>
    <p:extLst>
      <p:ext uri="{BB962C8B-B14F-4D97-AF65-F5344CB8AC3E}">
        <p14:creationId xmlns:p14="http://schemas.microsoft.com/office/powerpoint/2010/main" val="2459590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 Iterative Design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Quick parallel paper prototyping</a:t>
            </a:r>
          </a:p>
          <a:p>
            <a:pPr marL="514350" indent="-514350">
              <a:buFont typeface="+mj-lt"/>
              <a:buAutoNum type="arabicPeriod"/>
            </a:pPr>
            <a:r>
              <a:rPr lang="en-US" dirty="0" smtClean="0"/>
              <a:t>User studies round 1: traditional recipes</a:t>
            </a:r>
          </a:p>
          <a:p>
            <a:pPr marL="514350" indent="-514350">
              <a:buFont typeface="+mj-lt"/>
              <a:buAutoNum type="arabicPeriod"/>
            </a:pPr>
            <a:r>
              <a:rPr lang="en-US" dirty="0" smtClean="0"/>
              <a:t>Digital prototyping and implementation</a:t>
            </a:r>
          </a:p>
          <a:p>
            <a:pPr marL="514350" indent="-514350">
              <a:buFont typeface="+mj-lt"/>
              <a:buAutoNum type="arabicPeriod"/>
            </a:pPr>
            <a:r>
              <a:rPr lang="en-US" dirty="0" smtClean="0"/>
              <a:t>User studies with implementation</a:t>
            </a:r>
          </a:p>
          <a:p>
            <a:pPr marL="514350" indent="-514350">
              <a:buFont typeface="+mj-lt"/>
              <a:buAutoNum type="arabicPeriod"/>
            </a:pPr>
            <a:r>
              <a:rPr lang="en-US" dirty="0" smtClean="0"/>
              <a:t>Refine</a:t>
            </a:r>
          </a:p>
          <a:p>
            <a:pPr marL="514350" indent="-514350">
              <a:buFont typeface="+mj-lt"/>
              <a:buAutoNum type="arabicPeriod"/>
            </a:pPr>
            <a:r>
              <a:rPr lang="en-US" dirty="0" smtClean="0"/>
              <a:t>Rinse + repeat steps 4 and 5…</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5</a:t>
            </a:fld>
            <a:endParaRPr lang="en-US"/>
          </a:p>
        </p:txBody>
      </p:sp>
    </p:spTree>
    <p:extLst>
      <p:ext uri="{BB962C8B-B14F-4D97-AF65-F5344CB8AC3E}">
        <p14:creationId xmlns:p14="http://schemas.microsoft.com/office/powerpoint/2010/main" val="12171804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 Iterative Design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chemeClr val="accent3">
                    <a:lumMod val="75000"/>
                  </a:schemeClr>
                </a:solidFill>
              </a:rPr>
              <a:t>Quick parallel paper prototyping</a:t>
            </a:r>
          </a:p>
          <a:p>
            <a:pPr marL="514350" indent="-514350">
              <a:buFont typeface="+mj-lt"/>
              <a:buAutoNum type="arabicPeriod"/>
            </a:pPr>
            <a:r>
              <a:rPr lang="en-US" dirty="0" smtClean="0">
                <a:solidFill>
                  <a:schemeClr val="accent3">
                    <a:lumMod val="75000"/>
                  </a:schemeClr>
                </a:solidFill>
              </a:rPr>
              <a:t>User studies with traditional recipes</a:t>
            </a:r>
          </a:p>
          <a:p>
            <a:pPr marL="514350" indent="-514350">
              <a:buFont typeface="+mj-lt"/>
              <a:buAutoNum type="arabicPeriod"/>
            </a:pPr>
            <a:r>
              <a:rPr lang="en-US" dirty="0" smtClean="0">
                <a:solidFill>
                  <a:schemeClr val="accent3">
                    <a:lumMod val="75000"/>
                  </a:schemeClr>
                </a:solidFill>
              </a:rPr>
              <a:t>Digital designing and implementation</a:t>
            </a:r>
          </a:p>
          <a:p>
            <a:pPr marL="514350" indent="-514350">
              <a:buFont typeface="+mj-lt"/>
              <a:buAutoNum type="arabicPeriod"/>
            </a:pPr>
            <a:r>
              <a:rPr lang="en-US" dirty="0" smtClean="0"/>
              <a:t>User studies with implementation</a:t>
            </a:r>
          </a:p>
          <a:p>
            <a:pPr marL="514350" indent="-514350">
              <a:buFont typeface="+mj-lt"/>
              <a:buAutoNum type="arabicPeriod"/>
            </a:pPr>
            <a:r>
              <a:rPr lang="en-US" dirty="0" smtClean="0"/>
              <a:t>Refine</a:t>
            </a:r>
          </a:p>
          <a:p>
            <a:pPr marL="514350" indent="-514350">
              <a:buFont typeface="+mj-lt"/>
              <a:buAutoNum type="arabicPeriod"/>
            </a:pPr>
            <a:r>
              <a:rPr lang="en-US" dirty="0" smtClean="0"/>
              <a:t>Rinse + repeat steps 4 and 5…</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6</a:t>
            </a:fld>
            <a:endParaRPr lang="en-US"/>
          </a:p>
        </p:txBody>
      </p:sp>
    </p:spTree>
    <p:extLst>
      <p:ext uri="{BB962C8B-B14F-4D97-AF65-F5344CB8AC3E}">
        <p14:creationId xmlns:p14="http://schemas.microsoft.com/office/powerpoint/2010/main" val="18256872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7</a:t>
            </a:fld>
            <a:endParaRPr lang="en-US"/>
          </a:p>
        </p:txBody>
      </p:sp>
      <p:pic>
        <p:nvPicPr>
          <p:cNvPr id="6" name="Content Placeholder 5" descr="recipe-overview.jpg"/>
          <p:cNvPicPr>
            <a:picLocks noGrp="1" noChangeAspect="1"/>
          </p:cNvPicPr>
          <p:nvPr>
            <p:ph idx="1"/>
          </p:nvPr>
        </p:nvPicPr>
        <p:blipFill>
          <a:blip r:embed="rId2">
            <a:extLst>
              <a:ext uri="{28A0092B-C50C-407E-A947-70E740481C1C}">
                <a14:useLocalDpi xmlns:a14="http://schemas.microsoft.com/office/drawing/2010/main" val="0"/>
              </a:ext>
            </a:extLst>
          </a:blip>
          <a:srcRect t="5675" b="5675"/>
          <a:stretch>
            <a:fillRect/>
          </a:stretch>
        </p:blipFill>
        <p:spPr/>
      </p:pic>
    </p:spTree>
    <p:extLst>
      <p:ext uri="{BB962C8B-B14F-4D97-AF65-F5344CB8AC3E}">
        <p14:creationId xmlns:p14="http://schemas.microsoft.com/office/powerpoint/2010/main" val="8272912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8</a:t>
            </a:fld>
            <a:endParaRPr lang="en-US"/>
          </a:p>
        </p:txBody>
      </p:sp>
      <p:pic>
        <p:nvPicPr>
          <p:cNvPr id="5" name="Content Placeholder 4" descr="recipe-step.jpg"/>
          <p:cNvPicPr>
            <a:picLocks noGrp="1" noChangeAspect="1"/>
          </p:cNvPicPr>
          <p:nvPr>
            <p:ph idx="1"/>
          </p:nvPr>
        </p:nvPicPr>
        <p:blipFill>
          <a:blip r:embed="rId2">
            <a:extLst>
              <a:ext uri="{28A0092B-C50C-407E-A947-70E740481C1C}">
                <a14:useLocalDpi xmlns:a14="http://schemas.microsoft.com/office/drawing/2010/main" val="0"/>
              </a:ext>
            </a:extLst>
          </a:blip>
          <a:srcRect t="932" b="932"/>
          <a:stretch>
            <a:fillRect/>
          </a:stretch>
        </p:blipFill>
        <p:spPr/>
      </p:pic>
    </p:spTree>
    <p:extLst>
      <p:ext uri="{BB962C8B-B14F-4D97-AF65-F5344CB8AC3E}">
        <p14:creationId xmlns:p14="http://schemas.microsoft.com/office/powerpoint/2010/main" val="14497362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Studies with Traditional Recipes</a:t>
            </a:r>
            <a:endParaRPr lang="en-US" dirty="0"/>
          </a:p>
        </p:txBody>
      </p:sp>
      <p:sp>
        <p:nvSpPr>
          <p:cNvPr id="3" name="Content Placeholder 2"/>
          <p:cNvSpPr>
            <a:spLocks noGrp="1"/>
          </p:cNvSpPr>
          <p:nvPr>
            <p:ph idx="1"/>
          </p:nvPr>
        </p:nvSpPr>
        <p:spPr>
          <a:xfrm>
            <a:off x="457200" y="1371600"/>
            <a:ext cx="4648200" cy="5334000"/>
          </a:xfrm>
        </p:spPr>
        <p:txBody>
          <a:bodyPr/>
          <a:lstStyle/>
          <a:p>
            <a:r>
              <a:rPr lang="en-US" sz="3200" dirty="0" smtClean="0"/>
              <a:t>3 subjects following unfamiliar recipes</a:t>
            </a:r>
          </a:p>
          <a:p>
            <a:r>
              <a:rPr lang="en-US" sz="3200" dirty="0" smtClean="0"/>
              <a:t>Subjects narrated their thoughts </a:t>
            </a:r>
          </a:p>
          <a:p>
            <a:r>
              <a:rPr lang="en-US" sz="3200" dirty="0" smtClean="0"/>
              <a:t>We took </a:t>
            </a:r>
            <a:r>
              <a:rPr lang="en-US" sz="3200" dirty="0" smtClean="0"/>
              <a:t>notes on their behaviors and surroundings</a:t>
            </a:r>
            <a:endParaRPr lang="en-US" sz="32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9</a:t>
            </a:fld>
            <a:endParaRPr lang="en-US"/>
          </a:p>
        </p:txBody>
      </p:sp>
      <p:pic>
        <p:nvPicPr>
          <p:cNvPr id="8" name="Picture 7"/>
          <p:cNvPicPr>
            <a:picLocks noChangeAspect="1"/>
          </p:cNvPicPr>
          <p:nvPr/>
        </p:nvPicPr>
        <p:blipFill>
          <a:blip r:embed="rId2"/>
          <a:stretch>
            <a:fillRect/>
          </a:stretch>
        </p:blipFill>
        <p:spPr>
          <a:xfrm>
            <a:off x="5257800" y="1371600"/>
            <a:ext cx="3600450" cy="4800600"/>
          </a:xfrm>
          <a:prstGeom prst="rect">
            <a:avLst/>
          </a:prstGeom>
        </p:spPr>
      </p:pic>
    </p:spTree>
    <p:extLst>
      <p:ext uri="{BB962C8B-B14F-4D97-AF65-F5344CB8AC3E}">
        <p14:creationId xmlns:p14="http://schemas.microsoft.com/office/powerpoint/2010/main" val="21791961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10954</TotalTime>
  <Words>1111</Words>
  <Application>Microsoft Macintosh PowerPoint</Application>
  <PresentationFormat>On-screen Show (4:3)</PresentationFormat>
  <Paragraphs>154</Paragraphs>
  <Slides>21</Slides>
  <Notes>13</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Presentation3</vt:lpstr>
      <vt:lpstr>Omnomnom: Machine-Assisted Cooking</vt:lpstr>
      <vt:lpstr>Outline</vt:lpstr>
      <vt:lpstr>Motivations</vt:lpstr>
      <vt:lpstr>Objectives</vt:lpstr>
      <vt:lpstr>Procedure: Iterative Design</vt:lpstr>
      <vt:lpstr>Procedure: Iterative Design</vt:lpstr>
      <vt:lpstr>Initial Paper Prototypes</vt:lpstr>
      <vt:lpstr>Initial Paper Prototypes</vt:lpstr>
      <vt:lpstr>User Studies with Traditional Recipes</vt:lpstr>
      <vt:lpstr>User Studies with Traditional Recipes</vt:lpstr>
      <vt:lpstr>User Study: Subject 1</vt:lpstr>
      <vt:lpstr>User Study: Subject 2</vt:lpstr>
      <vt:lpstr>User Study: Subject 3</vt:lpstr>
      <vt:lpstr>Common Challenges</vt:lpstr>
      <vt:lpstr>Takeaways for Our Design</vt:lpstr>
      <vt:lpstr>Let’s check out the design…</vt:lpstr>
      <vt:lpstr>Ideal System Architecture</vt:lpstr>
      <vt:lpstr>Target System Architecture</vt:lpstr>
      <vt:lpstr>Target Platforms</vt:lpstr>
      <vt:lpstr>Next Steps</vt:lpstr>
      <vt:lpstr>Thanks! Questions?</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Authorized User</dc:creator>
  <cp:lastModifiedBy>Michelle Deng</cp:lastModifiedBy>
  <cp:revision>2033</cp:revision>
  <dcterms:created xsi:type="dcterms:W3CDTF">2014-08-01T14:38:45Z</dcterms:created>
  <dcterms:modified xsi:type="dcterms:W3CDTF">2014-11-20T04:45:23Z</dcterms:modified>
</cp:coreProperties>
</file>